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50"/>
  </p:notesMasterIdLst>
  <p:sldIdLst>
    <p:sldId id="313" r:id="rId2"/>
    <p:sldId id="256" r:id="rId3"/>
    <p:sldId id="257" r:id="rId4"/>
    <p:sldId id="310" r:id="rId5"/>
    <p:sldId id="277" r:id="rId6"/>
    <p:sldId id="278" r:id="rId7"/>
    <p:sldId id="279" r:id="rId8"/>
    <p:sldId id="281" r:id="rId9"/>
    <p:sldId id="280" r:id="rId10"/>
    <p:sldId id="312" r:id="rId11"/>
    <p:sldId id="258" r:id="rId12"/>
    <p:sldId id="314" r:id="rId13"/>
    <p:sldId id="259" r:id="rId14"/>
    <p:sldId id="260" r:id="rId15"/>
    <p:sldId id="308" r:id="rId16"/>
    <p:sldId id="286" r:id="rId17"/>
    <p:sldId id="261" r:id="rId18"/>
    <p:sldId id="287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88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5" r:id="rId47"/>
    <p:sldId id="306" r:id="rId48"/>
    <p:sldId id="30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CD6D1-5AF5-4DAE-BD99-805A0F2444B8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03CF8-159C-46A1-9EC4-6BF5B58F99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66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03CF8-159C-46A1-9EC4-6BF5B58F99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8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Starcraft</a:t>
            </a:r>
            <a:r>
              <a:rPr lang="de-DE" dirty="0"/>
              <a:t> Shields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03CF8-159C-46A1-9EC4-6BF5B58F99B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15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57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3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58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99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4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39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08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3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23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12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95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A4002-5576-4EFB-AA4E-99A054BA1235}" type="datetimeFigureOut">
              <a:rPr lang="de-DE" smtClean="0"/>
              <a:t>28.12.2020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88FD8-8505-4398-8094-EC0B29BFC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22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214_ShaderPunk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214_ShaderPunk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Graphics Pipeline and </a:t>
            </a:r>
            <a:r>
              <a:rPr lang="en-US" dirty="0" err="1"/>
              <a:t>Shaders</a:t>
            </a:r>
            <a:endParaRPr lang="en-US" dirty="0"/>
          </a:p>
          <a:p>
            <a:r>
              <a:rPr lang="en-US" dirty="0"/>
              <a:t>General </a:t>
            </a:r>
            <a:r>
              <a:rPr lang="en-US" dirty="0" err="1"/>
              <a:t>fx</a:t>
            </a:r>
            <a:r>
              <a:rPr lang="en-US" dirty="0"/>
              <a:t> tips and tricks</a:t>
            </a:r>
          </a:p>
          <a:p>
            <a:r>
              <a:rPr lang="en-US" dirty="0"/>
              <a:t>Prototyping techniques</a:t>
            </a:r>
          </a:p>
          <a:p>
            <a:r>
              <a:rPr lang="en-US" dirty="0"/>
              <a:t>We will be writing code!</a:t>
            </a:r>
          </a:p>
          <a:p>
            <a:endParaRPr lang="en-US" dirty="0"/>
          </a:p>
          <a:p>
            <a:r>
              <a:rPr lang="en-US" dirty="0"/>
              <a:t>I’m counting on your input!</a:t>
            </a:r>
          </a:p>
        </p:txBody>
      </p:sp>
    </p:spTree>
    <p:extLst>
      <p:ext uri="{BB962C8B-B14F-4D97-AF65-F5344CB8AC3E}">
        <p14:creationId xmlns:p14="http://schemas.microsoft.com/office/powerpoint/2010/main" val="16307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</a:p>
          <a:p>
            <a:r>
              <a:rPr lang="en-US" dirty="0" smtClean="0"/>
              <a:t>Presentation</a:t>
            </a:r>
          </a:p>
          <a:p>
            <a:r>
              <a:rPr lang="en-US" dirty="0" smtClean="0"/>
              <a:t>Prototyping in </a:t>
            </a:r>
            <a:r>
              <a:rPr lang="en-US" dirty="0" err="1" smtClean="0"/>
              <a:t>ShaderGraph</a:t>
            </a:r>
            <a:endParaRPr lang="en-US" dirty="0" smtClean="0"/>
          </a:p>
          <a:p>
            <a:r>
              <a:rPr lang="en-US" dirty="0" smtClean="0"/>
              <a:t>Technical implementation in Code</a:t>
            </a:r>
          </a:p>
          <a:p>
            <a:r>
              <a:rPr lang="en-US" dirty="0" smtClean="0"/>
              <a:t>Creative </a:t>
            </a:r>
            <a:r>
              <a:rPr lang="en-US" dirty="0" err="1" smtClean="0"/>
              <a:t>Shader</a:t>
            </a:r>
            <a:r>
              <a:rPr lang="en-US" dirty="0" smtClean="0"/>
              <a:t> 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0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Takeaways for you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your own </a:t>
            </a:r>
            <a:r>
              <a:rPr lang="en-US" dirty="0" err="1"/>
              <a:t>shaders</a:t>
            </a:r>
            <a:r>
              <a:rPr lang="en-US" dirty="0"/>
              <a:t> and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Have </a:t>
            </a:r>
            <a:r>
              <a:rPr lang="en-US" dirty="0"/>
              <a:t>a better understanding of the GPU</a:t>
            </a:r>
          </a:p>
          <a:p>
            <a:r>
              <a:rPr lang="en-US" dirty="0"/>
              <a:t>Be able to optimize your own assets</a:t>
            </a:r>
          </a:p>
        </p:txBody>
      </p:sp>
    </p:spTree>
    <p:extLst>
      <p:ext uri="{BB962C8B-B14F-4D97-AF65-F5344CB8AC3E}">
        <p14:creationId xmlns:p14="http://schemas.microsoft.com/office/powerpoint/2010/main" val="20541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Takeaways for your team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You’ll have a better understanding of other departments</a:t>
            </a:r>
          </a:p>
          <a:p>
            <a:r>
              <a:rPr lang="en-US" dirty="0"/>
              <a:t>You’ll be able to handle your own shit</a:t>
            </a:r>
          </a:p>
          <a:p>
            <a:r>
              <a:rPr lang="en-US" dirty="0"/>
              <a:t>You won’t cause Performance drops</a:t>
            </a:r>
          </a:p>
          <a:p>
            <a:r>
              <a:rPr lang="en-US" dirty="0"/>
              <a:t>You’ll make the game BEAUTIFUL!!!!!!! *O*</a:t>
            </a:r>
          </a:p>
        </p:txBody>
      </p:sp>
    </p:spTree>
    <p:extLst>
      <p:ext uri="{BB962C8B-B14F-4D97-AF65-F5344CB8AC3E}">
        <p14:creationId xmlns:p14="http://schemas.microsoft.com/office/powerpoint/2010/main" val="27099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3D </a:t>
            </a:r>
            <a:r>
              <a:rPr lang="de-DE" dirty="0" err="1"/>
              <a:t>development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computer</a:t>
            </a:r>
            <a:r>
              <a:rPr lang="de-DE" dirty="0"/>
              <a:t>/</a:t>
            </a:r>
            <a:r>
              <a:rPr lang="de-DE" dirty="0" err="1"/>
              <a:t>laptop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  <a:p>
            <a:r>
              <a:rPr lang="de-DE" dirty="0"/>
              <a:t>School </a:t>
            </a:r>
            <a:r>
              <a:rPr lang="de-DE" dirty="0" err="1"/>
              <a:t>math</a:t>
            </a:r>
            <a:endParaRPr lang="de-DE" dirty="0"/>
          </a:p>
          <a:p>
            <a:pPr lvl="1"/>
            <a:r>
              <a:rPr lang="de-DE" dirty="0" err="1"/>
              <a:t>Vectors</a:t>
            </a:r>
            <a:endParaRPr lang="de-DE" dirty="0"/>
          </a:p>
          <a:p>
            <a:pPr lvl="1"/>
            <a:r>
              <a:rPr lang="de-DE" dirty="0"/>
              <a:t>Matrices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will do a quick </a:t>
            </a:r>
            <a:r>
              <a:rPr lang="de-DE" dirty="0" err="1"/>
              <a:t>recap</a:t>
            </a:r>
            <a:r>
              <a:rPr lang="de-DE" dirty="0"/>
              <a:t> on </a:t>
            </a:r>
            <a:r>
              <a:rPr lang="de-DE" dirty="0" err="1"/>
              <a:t>both</a:t>
            </a:r>
            <a:endParaRPr lang="de-DE" dirty="0"/>
          </a:p>
          <a:p>
            <a:r>
              <a:rPr lang="de-DE" dirty="0"/>
              <a:t>Do an </a:t>
            </a:r>
            <a:r>
              <a:rPr lang="de-DE" dirty="0" err="1"/>
              <a:t>assignment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course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8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you?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attend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?</a:t>
            </a:r>
          </a:p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shaders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coding</a:t>
            </a:r>
            <a:r>
              <a:rPr lang="de-DE" dirty="0"/>
              <a:t>?</a:t>
            </a:r>
          </a:p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1736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(we just did this)</a:t>
            </a:r>
          </a:p>
          <a:p>
            <a:r>
              <a:rPr lang="en-US" dirty="0"/>
              <a:t>What is a GPU and why do we need it</a:t>
            </a:r>
          </a:p>
          <a:p>
            <a:r>
              <a:rPr lang="en-US" dirty="0"/>
              <a:t>How does 3d hardware work</a:t>
            </a:r>
          </a:p>
          <a:p>
            <a:r>
              <a:rPr lang="en-US" dirty="0"/>
              <a:t>How does a </a:t>
            </a:r>
            <a:r>
              <a:rPr lang="en-US" dirty="0" err="1"/>
              <a:t>shader</a:t>
            </a:r>
            <a:r>
              <a:rPr lang="en-US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28903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DISCLAIMER!!!!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lesson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simplified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8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beginning there was the CPU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7963"/>
            <a:ext cx="6096000" cy="3429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16" y="2519701"/>
            <a:ext cx="6096000" cy="409575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88" y="2426580"/>
            <a:ext cx="6096000" cy="428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8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Shader</a:t>
            </a:r>
            <a:r>
              <a:rPr lang="en-US" dirty="0"/>
              <a:t> development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h_da</a:t>
            </a:r>
            <a:r>
              <a:rPr lang="en-US" dirty="0"/>
              <a:t> </a:t>
            </a:r>
            <a:r>
              <a:rPr lang="en-US" dirty="0" smtClean="0"/>
              <a:t>WS2020/21</a:t>
            </a:r>
            <a:endParaRPr lang="en-US" dirty="0"/>
          </a:p>
          <a:p>
            <a:r>
              <a:rPr lang="en-US" dirty="0"/>
              <a:t>Paul </a:t>
            </a:r>
            <a:r>
              <a:rPr lang="en-US" dirty="0" err="1"/>
              <a:t>Nasdalack</a:t>
            </a:r>
            <a:endParaRPr lang="en-US" dirty="0"/>
          </a:p>
          <a:p>
            <a:endParaRPr lang="de-DE" dirty="0"/>
          </a:p>
          <a:p>
            <a:r>
              <a:rPr lang="de-DE" dirty="0" smtClean="0"/>
              <a:t>info@paul-nasdalack.com</a:t>
            </a:r>
            <a:endParaRPr lang="de-DE" dirty="0"/>
          </a:p>
          <a:p>
            <a:r>
              <a:rPr lang="de-DE" dirty="0">
                <a:solidFill>
                  <a:srgbClr val="1DA1F2"/>
                </a:solidFill>
              </a:rPr>
              <a:t>@</a:t>
            </a:r>
            <a:r>
              <a:rPr lang="de-DE" dirty="0" err="1">
                <a:solidFill>
                  <a:srgbClr val="1DA1F2"/>
                </a:solidFill>
              </a:rPr>
              <a:t>littleBugHunter</a:t>
            </a:r>
            <a:endParaRPr lang="en-US" dirty="0">
              <a:solidFill>
                <a:srgbClr val="1DA1F2"/>
              </a:solidFill>
            </a:endParaRPr>
          </a:p>
        </p:txBody>
      </p:sp>
      <p:pic>
        <p:nvPicPr>
          <p:cNvPr id="2054" name="Picture 6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694" y="4971139"/>
            <a:ext cx="236100" cy="19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64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text support</a:t>
            </a:r>
          </a:p>
          <a:p>
            <a:r>
              <a:rPr lang="en-US" dirty="0"/>
              <a:t>We want direct pixel access!!!!!</a:t>
            </a:r>
          </a:p>
          <a:p>
            <a:r>
              <a:rPr lang="en-US" dirty="0"/>
              <a:t>320x240px = 76800 pixels 60 times a second</a:t>
            </a:r>
          </a:p>
          <a:p>
            <a:pPr lvl="1"/>
            <a:r>
              <a:rPr lang="en-US" dirty="0"/>
              <a:t>(or 50 times, if you live in Europe)</a:t>
            </a:r>
          </a:p>
          <a:p>
            <a:r>
              <a:rPr lang="en-US" dirty="0"/>
              <a:t>That’s 4,608,000 pixels per second!</a:t>
            </a:r>
          </a:p>
          <a:p>
            <a:r>
              <a:rPr lang="en-US" dirty="0"/>
              <a:t>CPUs back then could only do 1,000,000-2,000,000 operations per second</a:t>
            </a:r>
          </a:p>
          <a:p>
            <a:r>
              <a:rPr lang="en-US" dirty="0"/>
              <a:t>FUCK!</a:t>
            </a:r>
          </a:p>
        </p:txBody>
      </p:sp>
    </p:spTree>
    <p:extLst>
      <p:ext uri="{BB962C8B-B14F-4D97-AF65-F5344CB8AC3E}">
        <p14:creationId xmlns:p14="http://schemas.microsoft.com/office/powerpoint/2010/main" val="66394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a minute the NES had more than text!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52" y="2679166"/>
            <a:ext cx="4151696" cy="36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8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BEHOLD THE PPU!!!!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12" y="2680494"/>
            <a:ext cx="3251200" cy="26416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2680494"/>
            <a:ext cx="3251200" cy="2641600"/>
          </a:xfrm>
          <a:prstGeom prst="rect">
            <a:avLst/>
          </a:prstGeom>
        </p:spPr>
      </p:pic>
      <p:sp>
        <p:nvSpPr>
          <p:cNvPr id="7" name="Rechteck: abgerundete Ecken 6"/>
          <p:cNvSpPr/>
          <p:nvPr/>
        </p:nvSpPr>
        <p:spPr>
          <a:xfrm>
            <a:off x="606392" y="2993457"/>
            <a:ext cx="1694046" cy="18480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CPU</a:t>
            </a:r>
            <a:endParaRPr lang="en-US" dirty="0"/>
          </a:p>
        </p:txBody>
      </p:sp>
      <p:sp>
        <p:nvSpPr>
          <p:cNvPr id="8" name="Rechteck: abgerundete Ecken 7"/>
          <p:cNvSpPr/>
          <p:nvPr/>
        </p:nvSpPr>
        <p:spPr>
          <a:xfrm>
            <a:off x="6577798" y="2993457"/>
            <a:ext cx="1694046" cy="18480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PPU</a:t>
            </a:r>
            <a:endParaRPr lang="en-US" dirty="0"/>
          </a:p>
        </p:txBody>
      </p:sp>
      <p:sp>
        <p:nvSpPr>
          <p:cNvPr id="9" name="Pfeil: nach rechts 8"/>
          <p:cNvSpPr/>
          <p:nvPr/>
        </p:nvSpPr>
        <p:spPr>
          <a:xfrm>
            <a:off x="2396691" y="3272589"/>
            <a:ext cx="327258" cy="1328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nach rechts 9"/>
          <p:cNvSpPr/>
          <p:nvPr/>
        </p:nvSpPr>
        <p:spPr>
          <a:xfrm>
            <a:off x="6178819" y="3272589"/>
            <a:ext cx="327258" cy="1328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feil: nach rechts 10"/>
          <p:cNvSpPr/>
          <p:nvPr/>
        </p:nvSpPr>
        <p:spPr>
          <a:xfrm>
            <a:off x="8336146" y="3272589"/>
            <a:ext cx="327258" cy="1328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71" y="27206"/>
            <a:ext cx="8407132" cy="68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7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PPU is specifically designed to render pixels</a:t>
            </a:r>
          </a:p>
          <a:p>
            <a:r>
              <a:rPr lang="en-US" dirty="0"/>
              <a:t>It is fixed to always render a background and a bunch of sprites</a:t>
            </a:r>
          </a:p>
          <a:p>
            <a:r>
              <a:rPr lang="en-US" dirty="0"/>
              <a:t>Can’t do anything else!</a:t>
            </a:r>
          </a:p>
          <a:p>
            <a:r>
              <a:rPr lang="en-US" dirty="0"/>
              <a:t>CPU prepares all the “level data” and sprite positions, the PPU just talks to the screen</a:t>
            </a:r>
          </a:p>
        </p:txBody>
      </p:sp>
    </p:spTree>
    <p:extLst>
      <p:ext uri="{BB962C8B-B14F-4D97-AF65-F5344CB8AC3E}">
        <p14:creationId xmlns:p14="http://schemas.microsoft.com/office/powerpoint/2010/main" val="261656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BEHOLD THE SNES!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518" y="2470208"/>
            <a:ext cx="4786964" cy="416989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 rot="1154385">
            <a:off x="5589169" y="1873607"/>
            <a:ext cx="4940776" cy="923330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MORE PIXELS!!!!</a:t>
            </a:r>
          </a:p>
        </p:txBody>
      </p:sp>
      <p:sp>
        <p:nvSpPr>
          <p:cNvPr id="7" name="Rechteck 6"/>
          <p:cNvSpPr/>
          <p:nvPr/>
        </p:nvSpPr>
        <p:spPr>
          <a:xfrm rot="1931739">
            <a:off x="5317625" y="4440105"/>
            <a:ext cx="5698676" cy="92333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BIGGER SPRITES!!!!</a:t>
            </a:r>
          </a:p>
        </p:txBody>
      </p:sp>
      <p:sp>
        <p:nvSpPr>
          <p:cNvPr id="8" name="Rechteck 7"/>
          <p:cNvSpPr/>
          <p:nvPr/>
        </p:nvSpPr>
        <p:spPr>
          <a:xfrm rot="20378506">
            <a:off x="1799343" y="3199170"/>
            <a:ext cx="5336782" cy="923330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M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O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R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/>
              </a:rPr>
              <a:t>E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/>
              </a:rPr>
              <a:t>C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O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L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0070C0"/>
                </a:solidFill>
                <a:effectLst/>
              </a:rPr>
              <a:t>O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R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/>
              </a:rPr>
              <a:t>S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!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!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!</a:t>
            </a:r>
            <a:r>
              <a:rPr lang="de-DE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422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BEHOLD THE SNES!</a:t>
            </a:r>
          </a:p>
        </p:txBody>
      </p:sp>
      <p:sp>
        <p:nvSpPr>
          <p:cNvPr id="4" name="Rechteck 3"/>
          <p:cNvSpPr/>
          <p:nvPr/>
        </p:nvSpPr>
        <p:spPr>
          <a:xfrm>
            <a:off x="2093820" y="2967335"/>
            <a:ext cx="8004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BUT MOST IMPORTANTLY…</a:t>
            </a:r>
          </a:p>
        </p:txBody>
      </p:sp>
    </p:spTree>
    <p:extLst>
      <p:ext uri="{BB962C8B-B14F-4D97-AF65-F5344CB8AC3E}">
        <p14:creationId xmlns:p14="http://schemas.microsoft.com/office/powerpoint/2010/main" val="9654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BEHOLD THE SNES!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7" y="2407493"/>
            <a:ext cx="4863966" cy="414132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9201" y="4001294"/>
            <a:ext cx="534521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3D!!!!!</a:t>
            </a:r>
          </a:p>
        </p:txBody>
      </p:sp>
    </p:spTree>
    <p:extLst>
      <p:ext uri="{BB962C8B-B14F-4D97-AF65-F5344CB8AC3E}">
        <p14:creationId xmlns:p14="http://schemas.microsoft.com/office/powerpoint/2010/main" val="295445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SuperFX</a:t>
            </a:r>
            <a:r>
              <a:rPr lang="en-US" dirty="0"/>
              <a:t> Chip</a:t>
            </a:r>
          </a:p>
          <a:p>
            <a:pPr lvl="1"/>
            <a:r>
              <a:rPr lang="de-DE" dirty="0"/>
              <a:t>Separate (</a:t>
            </a:r>
            <a:r>
              <a:rPr lang="de-DE" dirty="0" err="1"/>
              <a:t>faster</a:t>
            </a:r>
            <a:r>
              <a:rPr lang="de-DE" dirty="0"/>
              <a:t>) CPU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cartridge</a:t>
            </a:r>
            <a:endParaRPr lang="de-DE" dirty="0"/>
          </a:p>
          <a:p>
            <a:pPr lvl="1"/>
            <a:r>
              <a:rPr lang="de-DE" dirty="0" err="1"/>
              <a:t>Very</a:t>
            </a:r>
            <a:r>
              <a:rPr lang="de-DE" dirty="0"/>
              <a:t> fast at </a:t>
            </a:r>
            <a:r>
              <a:rPr lang="de-DE" dirty="0" err="1"/>
              <a:t>multiplications</a:t>
            </a:r>
            <a:endParaRPr lang="de-DE" dirty="0"/>
          </a:p>
          <a:p>
            <a:pPr lvl="1"/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arbitrary</a:t>
            </a:r>
            <a:r>
              <a:rPr lang="de-DE" dirty="0"/>
              <a:t> Bitmaps (not </a:t>
            </a:r>
            <a:r>
              <a:rPr lang="de-DE" dirty="0" err="1"/>
              <a:t>tile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4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Having</a:t>
            </a:r>
            <a:r>
              <a:rPr lang="de-DE" dirty="0"/>
              <a:t> a separate CPU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cartridge</a:t>
            </a:r>
            <a:r>
              <a:rPr lang="de-DE" dirty="0"/>
              <a:t> </a:t>
            </a:r>
            <a:r>
              <a:rPr lang="de-DE" dirty="0" err="1"/>
              <a:t>sucks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sell</a:t>
            </a:r>
            <a:endParaRPr lang="de-DE" dirty="0"/>
          </a:p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console</a:t>
            </a:r>
            <a:r>
              <a:rPr lang="de-DE" dirty="0"/>
              <a:t>/</a:t>
            </a:r>
            <a:r>
              <a:rPr lang="de-DE" dirty="0" err="1"/>
              <a:t>computer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GPU was </a:t>
            </a:r>
            <a:r>
              <a:rPr lang="de-DE" dirty="0" err="1"/>
              <a:t>born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31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55320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Well</a:t>
            </a:r>
            <a:r>
              <a:rPr lang="de-DE" dirty="0"/>
              <a:t>… </a:t>
            </a:r>
            <a:r>
              <a:rPr lang="de-DE" dirty="0" err="1"/>
              <a:t>Actually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6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2297C4-1AE0-4C4C-9FD8-150C4BA312C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6673"/>
            <a:ext cx="3313723" cy="12807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7CEB36-744B-4AF0-9C6E-29F009788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90688"/>
            <a:ext cx="5207000" cy="20394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838FF8E-B3BE-42AF-9B55-36EEABDD4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00" y="1698096"/>
            <a:ext cx="2032000" cy="2032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571DFEC-6D59-4F4B-B474-BB4F0C38A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2" y="4076081"/>
            <a:ext cx="3688862" cy="1026686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A22D700-5C18-45B3-B7AA-043C70B446FD}"/>
              </a:ext>
            </a:extLst>
          </p:cNvPr>
          <p:cNvGrpSpPr/>
          <p:nvPr/>
        </p:nvGrpSpPr>
        <p:grpSpPr>
          <a:xfrm>
            <a:off x="9574745" y="4021089"/>
            <a:ext cx="1612080" cy="2051688"/>
            <a:chOff x="9114689" y="4073157"/>
            <a:chExt cx="1609970" cy="2049004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5EC4B0F4-CBBC-4EBA-8BA4-33324D91E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4105" y="4073157"/>
              <a:ext cx="1391140" cy="139114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E5FD896E-587B-470A-8736-45CFF37CF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689" y="5089785"/>
              <a:ext cx="1609970" cy="365196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A60A3FA7-DD73-4649-A74F-584A7BC7C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756" y="5580712"/>
              <a:ext cx="1323837" cy="541449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21" y="3842712"/>
            <a:ext cx="2758348" cy="27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amershell.com/static/screenshots/0/34/226819_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326" y="3941713"/>
            <a:ext cx="4131111" cy="232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utschedownloads.de/upload/screenshot560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354" y="3938551"/>
            <a:ext cx="3102550" cy="23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3drealms.com/media/screenshots/c7185590cf634773b4d56490e26aec1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107" y="461394"/>
            <a:ext cx="3718000" cy="232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ujweb.cz/havlikjosef/galery/msfs1.00_0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44" y="461394"/>
            <a:ext cx="3718000" cy="232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en/b/b3/Alpha_waves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82" y="461394"/>
            <a:ext cx="3718000" cy="232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7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consoles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builtin</a:t>
            </a:r>
            <a:r>
              <a:rPr lang="de-DE" dirty="0"/>
              <a:t> </a:t>
            </a:r>
            <a:r>
              <a:rPr lang="de-DE" dirty="0" err="1"/>
              <a:t>Graphcis</a:t>
            </a:r>
            <a:r>
              <a:rPr lang="de-DE" dirty="0"/>
              <a:t> Processing Units </a:t>
            </a:r>
            <a:r>
              <a:rPr lang="de-DE" dirty="0" err="1"/>
              <a:t>there</a:t>
            </a:r>
            <a:r>
              <a:rPr lang="de-DE" dirty="0"/>
              <a:t> was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back</a:t>
            </a:r>
          </a:p>
          <a:p>
            <a:r>
              <a:rPr lang="de-DE" dirty="0"/>
              <a:t>GPUs </a:t>
            </a:r>
            <a:r>
              <a:rPr lang="de-DE" dirty="0" err="1"/>
              <a:t>took</a:t>
            </a:r>
            <a:r>
              <a:rPr lang="de-DE" dirty="0"/>
              <a:t> care </a:t>
            </a:r>
            <a:r>
              <a:rPr lang="de-DE" dirty="0" err="1"/>
              <a:t>of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Perspective</a:t>
            </a:r>
            <a:r>
              <a:rPr lang="de-DE" dirty="0"/>
              <a:t> </a:t>
            </a:r>
            <a:r>
              <a:rPr lang="de-DE" dirty="0" err="1"/>
              <a:t>distortion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3d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vertices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triangles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filling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lvl="1"/>
            <a:r>
              <a:rPr lang="de-DE" dirty="0"/>
              <a:t>Mapping </a:t>
            </a:r>
            <a:r>
              <a:rPr lang="de-DE" dirty="0" err="1"/>
              <a:t>textures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triangles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016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GPU and why do we need it?</a:t>
            </a:r>
            <a:br>
              <a:rPr lang="en-US" dirty="0"/>
            </a:br>
            <a:r>
              <a:rPr lang="en-US" sz="2000" i="1" dirty="0"/>
              <a:t>aka: a brief history of graphics hardware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Shaders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super simple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Send a </a:t>
            </a:r>
            <a:r>
              <a:rPr lang="de-DE" dirty="0" err="1"/>
              <a:t>bunch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GPU</a:t>
            </a:r>
          </a:p>
          <a:p>
            <a:pPr lvl="1"/>
            <a:r>
              <a:rPr lang="de-DE" dirty="0"/>
              <a:t>Tell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connect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triangles</a:t>
            </a:r>
            <a:endParaRPr lang="de-DE" dirty="0"/>
          </a:p>
          <a:p>
            <a:pPr lvl="1"/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slap</a:t>
            </a:r>
            <a:r>
              <a:rPr lang="de-DE" dirty="0"/>
              <a:t> a </a:t>
            </a:r>
            <a:r>
              <a:rPr lang="de-DE" dirty="0" err="1"/>
              <a:t>texture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87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3d hardware work (abridged)</a:t>
            </a:r>
          </a:p>
        </p:txBody>
      </p:sp>
      <p:grpSp>
        <p:nvGrpSpPr>
          <p:cNvPr id="14" name="Gruppieren 13"/>
          <p:cNvGrpSpPr/>
          <p:nvPr/>
        </p:nvGrpSpPr>
        <p:grpSpPr>
          <a:xfrm>
            <a:off x="416242" y="1790462"/>
            <a:ext cx="1879283" cy="1879283"/>
            <a:chOff x="1559242" y="2676287"/>
            <a:chExt cx="2831307" cy="2831307"/>
          </a:xfrm>
        </p:grpSpPr>
        <p:sp>
          <p:nvSpPr>
            <p:cNvPr id="6" name="Rechteck: abgerundete Ecken 5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CPU</a:t>
              </a:r>
            </a:p>
          </p:txBody>
        </p:sp>
        <p:sp>
          <p:nvSpPr>
            <p:cNvPr id="8" name="Rechteck: abgerundete Ecken 7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: abgerundete Ecken 8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: abgerundete Ecken 9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: abgerundete Ecken 10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: abgerundete Ecken 11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: abgerundete Ecken 12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: abgerundete Ecken 15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: abgerundete Ecken 16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: abgerundete Ecken 17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: abgerundete Ecken 18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: abgerundete Ecken 19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: abgerundete Ecken 20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474517" y="1790462"/>
            <a:ext cx="1879283" cy="1879283"/>
            <a:chOff x="1559242" y="2676287"/>
            <a:chExt cx="2831307" cy="2831307"/>
          </a:xfrm>
        </p:grpSpPr>
        <p:sp>
          <p:nvSpPr>
            <p:cNvPr id="24" name="Rechteck: abgerundete Ecken 23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GPU</a:t>
              </a:r>
            </a:p>
          </p:txBody>
        </p:sp>
        <p:sp>
          <p:nvSpPr>
            <p:cNvPr id="25" name="Rechteck: abgerundete Ecken 24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: abgerundete Ecken 25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hteck: abgerundete Ecken 26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: abgerundete Ecken 27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: abgerundete Ecken 28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hteck: abgerundete Ecken 29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: abgerundete Ecken 30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: abgerundete Ecken 31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: abgerundete Ecken 32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: abgerundete Ecken 33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: abgerundete Ecken 34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: abgerundete Ecken 35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prechblase: rechteckig mit abgerundeten Ecken 4"/>
          <p:cNvSpPr/>
          <p:nvPr/>
        </p:nvSpPr>
        <p:spPr>
          <a:xfrm>
            <a:off x="2898838" y="1944724"/>
            <a:ext cx="5679029" cy="828370"/>
          </a:xfrm>
          <a:prstGeom prst="wedgeRoundRectCallout">
            <a:avLst>
              <a:gd name="adj1" fmla="val -54106"/>
              <a:gd name="adj2" fmla="val -3114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Heyo</a:t>
            </a:r>
            <a:r>
              <a:rPr lang="de-DE" dirty="0">
                <a:solidFill>
                  <a:schemeClr val="tx1"/>
                </a:solidFill>
              </a:rPr>
              <a:t> GPU!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rechblase: rechteckig mit abgerundeten Ecken 37"/>
          <p:cNvSpPr/>
          <p:nvPr/>
        </p:nvSpPr>
        <p:spPr>
          <a:xfrm>
            <a:off x="2898838" y="3041157"/>
            <a:ext cx="5679029" cy="828370"/>
          </a:xfrm>
          <a:prstGeom prst="wedgeRoundRectCallout">
            <a:avLst>
              <a:gd name="adj1" fmla="val 54910"/>
              <a:gd name="adj2" fmla="val -35191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What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Sprechblase: rechteckig mit abgerundeten Ecken 39"/>
          <p:cNvSpPr/>
          <p:nvPr/>
        </p:nvSpPr>
        <p:spPr>
          <a:xfrm>
            <a:off x="2898837" y="4137590"/>
            <a:ext cx="5679029" cy="828370"/>
          </a:xfrm>
          <a:prstGeom prst="wedgeRoundRectCallout">
            <a:avLst>
              <a:gd name="adj1" fmla="val -54106"/>
              <a:gd name="adj2" fmla="val -3114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Look at </a:t>
            </a:r>
            <a:r>
              <a:rPr lang="de-DE" dirty="0" err="1">
                <a:solidFill>
                  <a:schemeClr val="tx1"/>
                </a:solidFill>
              </a:rPr>
              <a:t>these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points</a:t>
            </a:r>
            <a:r>
              <a:rPr lang="de-DE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5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27" y="1690688"/>
            <a:ext cx="7203546" cy="50903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exactly does 3d hardware work</a:t>
            </a:r>
          </a:p>
        </p:txBody>
      </p:sp>
      <p:grpSp>
        <p:nvGrpSpPr>
          <p:cNvPr id="14" name="Gruppieren 13"/>
          <p:cNvGrpSpPr/>
          <p:nvPr/>
        </p:nvGrpSpPr>
        <p:grpSpPr>
          <a:xfrm>
            <a:off x="416242" y="1790462"/>
            <a:ext cx="1879283" cy="1879283"/>
            <a:chOff x="1559242" y="2676287"/>
            <a:chExt cx="2831307" cy="2831307"/>
          </a:xfrm>
        </p:grpSpPr>
        <p:sp>
          <p:nvSpPr>
            <p:cNvPr id="6" name="Rechteck: abgerundete Ecken 5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CPU</a:t>
              </a:r>
            </a:p>
          </p:txBody>
        </p:sp>
        <p:sp>
          <p:nvSpPr>
            <p:cNvPr id="8" name="Rechteck: abgerundete Ecken 7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: abgerundete Ecken 8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: abgerundete Ecken 9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: abgerundete Ecken 10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: abgerundete Ecken 11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: abgerundete Ecken 12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: abgerundete Ecken 15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: abgerundete Ecken 16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: abgerundete Ecken 17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: abgerundete Ecken 18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: abgerundete Ecken 19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: abgerundete Ecken 20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474517" y="1790462"/>
            <a:ext cx="1879283" cy="1879283"/>
            <a:chOff x="1559242" y="2676287"/>
            <a:chExt cx="2831307" cy="2831307"/>
          </a:xfrm>
        </p:grpSpPr>
        <p:sp>
          <p:nvSpPr>
            <p:cNvPr id="24" name="Rechteck: abgerundete Ecken 23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GPU</a:t>
              </a:r>
            </a:p>
          </p:txBody>
        </p:sp>
        <p:sp>
          <p:nvSpPr>
            <p:cNvPr id="25" name="Rechteck: abgerundete Ecken 24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: abgerundete Ecken 25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hteck: abgerundete Ecken 26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: abgerundete Ecken 27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: abgerundete Ecken 28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hteck: abgerundete Ecken 29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: abgerundete Ecken 30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: abgerundete Ecken 31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: abgerundete Ecken 32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: abgerundete Ecken 33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: abgerundete Ecken 34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: abgerundete Ecken 35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prechblase: rechteckig mit abgerundeten Ecken 4"/>
          <p:cNvSpPr/>
          <p:nvPr/>
        </p:nvSpPr>
        <p:spPr>
          <a:xfrm>
            <a:off x="2898838" y="1944724"/>
            <a:ext cx="5679029" cy="828370"/>
          </a:xfrm>
          <a:prstGeom prst="wedgeRoundRectCallout">
            <a:avLst>
              <a:gd name="adj1" fmla="val 53876"/>
              <a:gd name="adj2" fmla="val -33165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Okay?!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rechblase: rechteckig mit abgerundeten Ecken 37"/>
          <p:cNvSpPr/>
          <p:nvPr/>
        </p:nvSpPr>
        <p:spPr>
          <a:xfrm>
            <a:off x="2898838" y="3041157"/>
            <a:ext cx="5679029" cy="828370"/>
          </a:xfrm>
          <a:prstGeom prst="wedgeRoundRectCallout">
            <a:avLst>
              <a:gd name="adj1" fmla="val -54254"/>
              <a:gd name="adj2" fmla="val -24051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Duude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like </a:t>
            </a:r>
            <a:r>
              <a:rPr lang="de-DE" dirty="0" err="1">
                <a:solidFill>
                  <a:schemeClr val="tx1"/>
                </a:solidFill>
              </a:rPr>
              <a:t>waay</a:t>
            </a:r>
            <a:r>
              <a:rPr lang="de-DE" dirty="0">
                <a:solidFill>
                  <a:schemeClr val="tx1"/>
                </a:solidFill>
              </a:rPr>
              <a:t> off </a:t>
            </a:r>
            <a:r>
              <a:rPr lang="de-DE" dirty="0" err="1">
                <a:solidFill>
                  <a:schemeClr val="tx1"/>
                </a:solidFill>
              </a:rPr>
              <a:t>screen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shift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them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bit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Sprechblase: rechteckig mit abgerundeten Ecken 39"/>
          <p:cNvSpPr/>
          <p:nvPr/>
        </p:nvSpPr>
        <p:spPr>
          <a:xfrm>
            <a:off x="2898837" y="4137590"/>
            <a:ext cx="5679029" cy="828370"/>
          </a:xfrm>
          <a:prstGeom prst="wedgeRoundRectCallout">
            <a:avLst>
              <a:gd name="adj1" fmla="val 53876"/>
              <a:gd name="adj2" fmla="val -33165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Hokay</a:t>
            </a:r>
            <a:r>
              <a:rPr lang="de-DE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26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27" y="1690688"/>
            <a:ext cx="7203546" cy="50903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3d hardware work (abridged)</a:t>
            </a:r>
          </a:p>
        </p:txBody>
      </p:sp>
      <p:grpSp>
        <p:nvGrpSpPr>
          <p:cNvPr id="14" name="Gruppieren 13"/>
          <p:cNvGrpSpPr/>
          <p:nvPr/>
        </p:nvGrpSpPr>
        <p:grpSpPr>
          <a:xfrm>
            <a:off x="416242" y="1790462"/>
            <a:ext cx="1879283" cy="1879283"/>
            <a:chOff x="1559242" y="2676287"/>
            <a:chExt cx="2831307" cy="2831307"/>
          </a:xfrm>
        </p:grpSpPr>
        <p:sp>
          <p:nvSpPr>
            <p:cNvPr id="6" name="Rechteck: abgerundete Ecken 5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CPU</a:t>
              </a:r>
            </a:p>
          </p:txBody>
        </p:sp>
        <p:sp>
          <p:nvSpPr>
            <p:cNvPr id="8" name="Rechteck: abgerundete Ecken 7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: abgerundete Ecken 8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: abgerundete Ecken 9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: abgerundete Ecken 10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: abgerundete Ecken 11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: abgerundete Ecken 12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: abgerundete Ecken 15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: abgerundete Ecken 16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: abgerundete Ecken 17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: abgerundete Ecken 18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: abgerundete Ecken 19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: abgerundete Ecken 20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474517" y="1790462"/>
            <a:ext cx="1879283" cy="1879283"/>
            <a:chOff x="1559242" y="2676287"/>
            <a:chExt cx="2831307" cy="2831307"/>
          </a:xfrm>
        </p:grpSpPr>
        <p:sp>
          <p:nvSpPr>
            <p:cNvPr id="24" name="Rechteck: abgerundete Ecken 23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GPU</a:t>
              </a:r>
            </a:p>
          </p:txBody>
        </p:sp>
        <p:sp>
          <p:nvSpPr>
            <p:cNvPr id="25" name="Rechteck: abgerundete Ecken 24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: abgerundete Ecken 25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hteck: abgerundete Ecken 26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: abgerundete Ecken 27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: abgerundete Ecken 28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hteck: abgerundete Ecken 29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: abgerundete Ecken 30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: abgerundete Ecken 31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: abgerundete Ecken 32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: abgerundete Ecken 33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: abgerundete Ecken 34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: abgerundete Ecken 35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prechblase: rechteckig mit abgerundeten Ecken 4"/>
          <p:cNvSpPr/>
          <p:nvPr/>
        </p:nvSpPr>
        <p:spPr>
          <a:xfrm>
            <a:off x="2898838" y="1944724"/>
            <a:ext cx="5679029" cy="828370"/>
          </a:xfrm>
          <a:prstGeom prst="wedgeRoundRectCallout">
            <a:avLst>
              <a:gd name="adj1" fmla="val -54254"/>
              <a:gd name="adj2" fmla="val -33165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Cool, </a:t>
            </a:r>
            <a:r>
              <a:rPr lang="de-DE" dirty="0" err="1">
                <a:solidFill>
                  <a:schemeClr val="tx1"/>
                </a:solidFill>
              </a:rPr>
              <a:t>now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going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give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 Numbers…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rechblase: rechteckig mit abgerundeten Ecken 37"/>
          <p:cNvSpPr/>
          <p:nvPr/>
        </p:nvSpPr>
        <p:spPr>
          <a:xfrm>
            <a:off x="2898838" y="3041157"/>
            <a:ext cx="5679029" cy="828370"/>
          </a:xfrm>
          <a:prstGeom prst="wedgeRoundRectCallout">
            <a:avLst>
              <a:gd name="adj1" fmla="val 54467"/>
              <a:gd name="adj2" fmla="val -3012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Bring </a:t>
            </a:r>
            <a:r>
              <a:rPr lang="de-DE" dirty="0" err="1">
                <a:solidFill>
                  <a:schemeClr val="tx1"/>
                </a:solidFill>
              </a:rPr>
              <a:t>it!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4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27" y="1690688"/>
            <a:ext cx="7203546" cy="50903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3d hardware work (abridged)</a:t>
            </a:r>
          </a:p>
        </p:txBody>
      </p:sp>
      <p:grpSp>
        <p:nvGrpSpPr>
          <p:cNvPr id="14" name="Gruppieren 13"/>
          <p:cNvGrpSpPr/>
          <p:nvPr/>
        </p:nvGrpSpPr>
        <p:grpSpPr>
          <a:xfrm>
            <a:off x="416242" y="1790462"/>
            <a:ext cx="1879283" cy="1879283"/>
            <a:chOff x="1559242" y="2676287"/>
            <a:chExt cx="2831307" cy="2831307"/>
          </a:xfrm>
        </p:grpSpPr>
        <p:sp>
          <p:nvSpPr>
            <p:cNvPr id="6" name="Rechteck: abgerundete Ecken 5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CPU</a:t>
              </a:r>
            </a:p>
          </p:txBody>
        </p:sp>
        <p:sp>
          <p:nvSpPr>
            <p:cNvPr id="8" name="Rechteck: abgerundete Ecken 7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: abgerundete Ecken 8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: abgerundete Ecken 9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: abgerundete Ecken 10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: abgerundete Ecken 11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: abgerundete Ecken 12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: abgerundete Ecken 15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: abgerundete Ecken 16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: abgerundete Ecken 17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: abgerundete Ecken 18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: abgerundete Ecken 19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: abgerundete Ecken 20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474517" y="1790462"/>
            <a:ext cx="1879283" cy="1879283"/>
            <a:chOff x="1559242" y="2676287"/>
            <a:chExt cx="2831307" cy="2831307"/>
          </a:xfrm>
        </p:grpSpPr>
        <p:sp>
          <p:nvSpPr>
            <p:cNvPr id="24" name="Rechteck: abgerundete Ecken 23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GPU</a:t>
              </a:r>
            </a:p>
          </p:txBody>
        </p:sp>
        <p:sp>
          <p:nvSpPr>
            <p:cNvPr id="25" name="Rechteck: abgerundete Ecken 24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: abgerundete Ecken 25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hteck: abgerundete Ecken 26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: abgerundete Ecken 27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: abgerundete Ecken 28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hteck: abgerundete Ecken 29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: abgerundete Ecken 30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: abgerundete Ecken 31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: abgerundete Ecken 32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: abgerundete Ecken 33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: abgerundete Ecken 34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: abgerundete Ecken 35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prechblase: rechteckig mit abgerundeten Ecken 4"/>
          <p:cNvSpPr/>
          <p:nvPr/>
        </p:nvSpPr>
        <p:spPr>
          <a:xfrm>
            <a:off x="2898836" y="1944724"/>
            <a:ext cx="5679029" cy="828370"/>
          </a:xfrm>
          <a:prstGeom prst="wedgeRoundRectCallout">
            <a:avLst>
              <a:gd name="adj1" fmla="val -54402"/>
              <a:gd name="adj2" fmla="val -3114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Ok,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connect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them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order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rechblase: rechteckig mit abgerundeten Ecken 37"/>
          <p:cNvSpPr/>
          <p:nvPr/>
        </p:nvSpPr>
        <p:spPr>
          <a:xfrm>
            <a:off x="2898838" y="3041157"/>
            <a:ext cx="5679029" cy="828370"/>
          </a:xfrm>
          <a:prstGeom prst="wedgeRoundRectCallout">
            <a:avLst>
              <a:gd name="adj1" fmla="val 54615"/>
              <a:gd name="adj2" fmla="val -3417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 was MADE FOR THIS!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42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27" y="1690688"/>
            <a:ext cx="7203546" cy="50903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3d hardware work (abridged)</a:t>
            </a:r>
          </a:p>
        </p:txBody>
      </p:sp>
      <p:grpSp>
        <p:nvGrpSpPr>
          <p:cNvPr id="14" name="Gruppieren 13"/>
          <p:cNvGrpSpPr/>
          <p:nvPr/>
        </p:nvGrpSpPr>
        <p:grpSpPr>
          <a:xfrm>
            <a:off x="416242" y="1790462"/>
            <a:ext cx="1879283" cy="1879283"/>
            <a:chOff x="1559242" y="2676287"/>
            <a:chExt cx="2831307" cy="2831307"/>
          </a:xfrm>
        </p:grpSpPr>
        <p:sp>
          <p:nvSpPr>
            <p:cNvPr id="6" name="Rechteck: abgerundete Ecken 5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CPU</a:t>
              </a:r>
            </a:p>
          </p:txBody>
        </p:sp>
        <p:sp>
          <p:nvSpPr>
            <p:cNvPr id="8" name="Rechteck: abgerundete Ecken 7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: abgerundete Ecken 8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: abgerundete Ecken 9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: abgerundete Ecken 10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: abgerundete Ecken 11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: abgerundete Ecken 12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: abgerundete Ecken 15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: abgerundete Ecken 16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: abgerundete Ecken 17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: abgerundete Ecken 18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: abgerundete Ecken 19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: abgerundete Ecken 20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474517" y="1790462"/>
            <a:ext cx="1879283" cy="1879283"/>
            <a:chOff x="1559242" y="2676287"/>
            <a:chExt cx="2831307" cy="2831307"/>
          </a:xfrm>
        </p:grpSpPr>
        <p:sp>
          <p:nvSpPr>
            <p:cNvPr id="24" name="Rechteck: abgerundete Ecken 23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GPU</a:t>
              </a:r>
            </a:p>
          </p:txBody>
        </p:sp>
        <p:sp>
          <p:nvSpPr>
            <p:cNvPr id="25" name="Rechteck: abgerundete Ecken 24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: abgerundete Ecken 25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hteck: abgerundete Ecken 26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: abgerundete Ecken 27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: abgerundete Ecken 28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hteck: abgerundete Ecken 29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: abgerundete Ecken 30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: abgerundete Ecken 31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: abgerundete Ecken 32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: abgerundete Ecken 33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: abgerundete Ecken 34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: abgerundete Ecken 35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prechblase: rechteckig mit abgerundeten Ecken 4"/>
          <p:cNvSpPr/>
          <p:nvPr/>
        </p:nvSpPr>
        <p:spPr>
          <a:xfrm>
            <a:off x="2898838" y="1944724"/>
            <a:ext cx="5679029" cy="828370"/>
          </a:xfrm>
          <a:prstGeom prst="wedgeRoundRectCallout">
            <a:avLst>
              <a:gd name="adj1" fmla="val -53220"/>
              <a:gd name="adj2" fmla="val -29114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Nice,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Fill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them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rechblase: rechteckig mit abgerundeten Ecken 37"/>
          <p:cNvSpPr/>
          <p:nvPr/>
        </p:nvSpPr>
        <p:spPr>
          <a:xfrm>
            <a:off x="2898838" y="3041157"/>
            <a:ext cx="5679029" cy="828370"/>
          </a:xfrm>
          <a:prstGeom prst="wedgeRoundRectCallout">
            <a:avLst>
              <a:gd name="adj1" fmla="val 54615"/>
              <a:gd name="adj2" fmla="val -3114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Sure </a:t>
            </a:r>
            <a:r>
              <a:rPr lang="de-DE" dirty="0" err="1">
                <a:solidFill>
                  <a:schemeClr val="tx1"/>
                </a:solidFill>
              </a:rPr>
              <a:t>thing</a:t>
            </a:r>
            <a:r>
              <a:rPr lang="de-DE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Sprechblase: rechteckig mit abgerundeten Ecken 39"/>
          <p:cNvSpPr/>
          <p:nvPr/>
        </p:nvSpPr>
        <p:spPr>
          <a:xfrm>
            <a:off x="2898837" y="4137590"/>
            <a:ext cx="5679029" cy="828370"/>
          </a:xfrm>
          <a:prstGeom prst="wedgeRoundRectCallout">
            <a:avLst>
              <a:gd name="adj1" fmla="val -54106"/>
              <a:gd name="adj2" fmla="val -3417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Wait</a:t>
            </a:r>
            <a:r>
              <a:rPr lang="de-DE" dirty="0">
                <a:solidFill>
                  <a:schemeClr val="tx1"/>
                </a:solidFill>
              </a:rPr>
              <a:t>! Can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please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texture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fill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them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60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28" y="1690688"/>
            <a:ext cx="7203544" cy="50903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3d hardware work (abridged)</a:t>
            </a:r>
          </a:p>
        </p:txBody>
      </p:sp>
      <p:grpSp>
        <p:nvGrpSpPr>
          <p:cNvPr id="14" name="Gruppieren 13"/>
          <p:cNvGrpSpPr/>
          <p:nvPr/>
        </p:nvGrpSpPr>
        <p:grpSpPr>
          <a:xfrm>
            <a:off x="416242" y="1790462"/>
            <a:ext cx="1879283" cy="1879283"/>
            <a:chOff x="1559242" y="2676287"/>
            <a:chExt cx="2831307" cy="2831307"/>
          </a:xfrm>
        </p:grpSpPr>
        <p:sp>
          <p:nvSpPr>
            <p:cNvPr id="6" name="Rechteck: abgerundete Ecken 5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CPU</a:t>
              </a:r>
            </a:p>
          </p:txBody>
        </p:sp>
        <p:sp>
          <p:nvSpPr>
            <p:cNvPr id="8" name="Rechteck: abgerundete Ecken 7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: abgerundete Ecken 8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: abgerundete Ecken 9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: abgerundete Ecken 10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: abgerundete Ecken 11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: abgerundete Ecken 12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: abgerundete Ecken 15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: abgerundete Ecken 16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: abgerundete Ecken 17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: abgerundete Ecken 18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: abgerundete Ecken 19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: abgerundete Ecken 20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474517" y="1790462"/>
            <a:ext cx="1879283" cy="1879283"/>
            <a:chOff x="1559242" y="2676287"/>
            <a:chExt cx="2831307" cy="2831307"/>
          </a:xfrm>
        </p:grpSpPr>
        <p:sp>
          <p:nvSpPr>
            <p:cNvPr id="24" name="Rechteck: abgerundete Ecken 23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GPU</a:t>
              </a:r>
            </a:p>
          </p:txBody>
        </p:sp>
        <p:sp>
          <p:nvSpPr>
            <p:cNvPr id="25" name="Rechteck: abgerundete Ecken 24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: abgerundete Ecken 25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hteck: abgerundete Ecken 26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: abgerundete Ecken 27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: abgerundete Ecken 28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hteck: abgerundete Ecken 29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: abgerundete Ecken 30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: abgerundete Ecken 31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: abgerundete Ecken 32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: abgerundete Ecken 33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: abgerundete Ecken 34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: abgerundete Ecken 35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prechblase: rechteckig mit abgerundeten Ecken 4"/>
          <p:cNvSpPr/>
          <p:nvPr/>
        </p:nvSpPr>
        <p:spPr>
          <a:xfrm>
            <a:off x="2898838" y="1944724"/>
            <a:ext cx="5679029" cy="828370"/>
          </a:xfrm>
          <a:prstGeom prst="wedgeRoundRectCallout">
            <a:avLst>
              <a:gd name="adj1" fmla="val 55058"/>
              <a:gd name="adj2" fmla="val -33165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Leave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me</a:t>
            </a:r>
            <a:r>
              <a:rPr lang="de-DE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3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28" y="1690688"/>
            <a:ext cx="7203544" cy="50903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does 3d hardware work (abridged)</a:t>
            </a:r>
          </a:p>
        </p:txBody>
      </p:sp>
      <p:grpSp>
        <p:nvGrpSpPr>
          <p:cNvPr id="14" name="Gruppieren 13"/>
          <p:cNvGrpSpPr/>
          <p:nvPr/>
        </p:nvGrpSpPr>
        <p:grpSpPr>
          <a:xfrm>
            <a:off x="416242" y="1790462"/>
            <a:ext cx="1879283" cy="1879283"/>
            <a:chOff x="1559242" y="2676287"/>
            <a:chExt cx="2831307" cy="2831307"/>
          </a:xfrm>
        </p:grpSpPr>
        <p:sp>
          <p:nvSpPr>
            <p:cNvPr id="6" name="Rechteck: abgerundete Ecken 5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CPU</a:t>
              </a:r>
            </a:p>
          </p:txBody>
        </p:sp>
        <p:sp>
          <p:nvSpPr>
            <p:cNvPr id="8" name="Rechteck: abgerundete Ecken 7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: abgerundete Ecken 8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: abgerundete Ecken 9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: abgerundete Ecken 10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: abgerundete Ecken 11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: abgerundete Ecken 12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: abgerundete Ecken 15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: abgerundete Ecken 16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: abgerundete Ecken 17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: abgerundete Ecken 18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: abgerundete Ecken 19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: abgerundete Ecken 20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474517" y="1790462"/>
            <a:ext cx="1879283" cy="1879283"/>
            <a:chOff x="1559242" y="2676287"/>
            <a:chExt cx="2831307" cy="2831307"/>
          </a:xfrm>
        </p:grpSpPr>
        <p:sp>
          <p:nvSpPr>
            <p:cNvPr id="24" name="Rechteck: abgerundete Ecken 23"/>
            <p:cNvSpPr/>
            <p:nvPr/>
          </p:nvSpPr>
          <p:spPr>
            <a:xfrm>
              <a:off x="2118360" y="3230880"/>
              <a:ext cx="1722120" cy="172212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GPU</a:t>
              </a:r>
            </a:p>
          </p:txBody>
        </p:sp>
        <p:sp>
          <p:nvSpPr>
            <p:cNvPr id="25" name="Rechteck: abgerundete Ecken 24"/>
            <p:cNvSpPr/>
            <p:nvPr/>
          </p:nvSpPr>
          <p:spPr>
            <a:xfrm>
              <a:off x="1559242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: abgerundete Ecken 25"/>
            <p:cNvSpPr/>
            <p:nvPr/>
          </p:nvSpPr>
          <p:spPr>
            <a:xfrm>
              <a:off x="1575911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hteck: abgerundete Ecken 26"/>
            <p:cNvSpPr/>
            <p:nvPr/>
          </p:nvSpPr>
          <p:spPr>
            <a:xfrm>
              <a:off x="1575911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: abgerundete Ecken 27"/>
            <p:cNvSpPr/>
            <p:nvPr/>
          </p:nvSpPr>
          <p:spPr>
            <a:xfrm>
              <a:off x="3925729" y="40271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: abgerundete Ecken 28"/>
            <p:cNvSpPr/>
            <p:nvPr/>
          </p:nvSpPr>
          <p:spPr>
            <a:xfrm>
              <a:off x="3918109" y="45605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hteck: abgerundete Ecken 29"/>
            <p:cNvSpPr/>
            <p:nvPr/>
          </p:nvSpPr>
          <p:spPr>
            <a:xfrm>
              <a:off x="3925729" y="3493770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: abgerundete Ecken 30"/>
            <p:cNvSpPr/>
            <p:nvPr/>
          </p:nvSpPr>
          <p:spPr>
            <a:xfrm rot="16200000">
              <a:off x="2742486" y="5210414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: abgerundete Ecken 31"/>
            <p:cNvSpPr/>
            <p:nvPr/>
          </p:nvSpPr>
          <p:spPr>
            <a:xfrm rot="16200000">
              <a:off x="32758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: abgerundete Ecken 32"/>
            <p:cNvSpPr/>
            <p:nvPr/>
          </p:nvSpPr>
          <p:spPr>
            <a:xfrm rot="16200000">
              <a:off x="2209086" y="5193745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: abgerundete Ecken 33"/>
            <p:cNvSpPr/>
            <p:nvPr/>
          </p:nvSpPr>
          <p:spPr>
            <a:xfrm rot="16200000">
              <a:off x="27424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: abgerundete Ecken 34"/>
            <p:cNvSpPr/>
            <p:nvPr/>
          </p:nvSpPr>
          <p:spPr>
            <a:xfrm rot="16200000">
              <a:off x="3275885" y="285154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: abgerundete Ecken 35"/>
            <p:cNvSpPr/>
            <p:nvPr/>
          </p:nvSpPr>
          <p:spPr>
            <a:xfrm rot="16200000">
              <a:off x="2209085" y="2843927"/>
              <a:ext cx="464820" cy="129540"/>
            </a:xfrm>
            <a:prstGeom prst="roundRect">
              <a:avLst>
                <a:gd name="adj" fmla="val 3576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prechblase: rechteckig mit abgerundeten Ecken 4"/>
          <p:cNvSpPr/>
          <p:nvPr/>
        </p:nvSpPr>
        <p:spPr>
          <a:xfrm>
            <a:off x="2898838" y="1944724"/>
            <a:ext cx="5679029" cy="828370"/>
          </a:xfrm>
          <a:prstGeom prst="wedgeRoundRectCallout">
            <a:avLst>
              <a:gd name="adj1" fmla="val 55058"/>
              <a:gd name="adj2" fmla="val -32152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Done</a:t>
            </a:r>
            <a:r>
              <a:rPr lang="de-DE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Sprechblase: rechteckig mit abgerundeten Ecken 37"/>
          <p:cNvSpPr/>
          <p:nvPr/>
        </p:nvSpPr>
        <p:spPr>
          <a:xfrm>
            <a:off x="2898838" y="3041157"/>
            <a:ext cx="5679029" cy="828370"/>
          </a:xfrm>
          <a:prstGeom prst="wedgeRoundRectCallout">
            <a:avLst>
              <a:gd name="adj1" fmla="val -53367"/>
              <a:gd name="adj2" fmla="val -4126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Nice </a:t>
            </a:r>
            <a:r>
              <a:rPr lang="de-DE" dirty="0" err="1">
                <a:solidFill>
                  <a:schemeClr val="tx1"/>
                </a:solidFill>
              </a:rPr>
              <a:t>work</a:t>
            </a:r>
            <a:r>
              <a:rPr lang="de-DE" dirty="0">
                <a:solidFill>
                  <a:schemeClr val="tx1"/>
                </a:solidFill>
              </a:rPr>
              <a:t>! </a:t>
            </a:r>
            <a:r>
              <a:rPr lang="de-DE" dirty="0" err="1">
                <a:solidFill>
                  <a:schemeClr val="tx1"/>
                </a:solidFill>
              </a:rPr>
              <a:t>That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should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</a:t>
            </a:r>
            <a:r>
              <a:rPr lang="de-DE" dirty="0">
                <a:solidFill>
                  <a:schemeClr val="tx1"/>
                </a:solidFill>
              </a:rPr>
              <a:t> all…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Sprechblase: rechteckig mit abgerundeten Ecken 39"/>
          <p:cNvSpPr/>
          <p:nvPr/>
        </p:nvSpPr>
        <p:spPr>
          <a:xfrm>
            <a:off x="2898837" y="4137590"/>
            <a:ext cx="5679029" cy="828370"/>
          </a:xfrm>
          <a:prstGeom prst="wedgeRoundRectCallout">
            <a:avLst>
              <a:gd name="adj1" fmla="val 53876"/>
              <a:gd name="adj2" fmla="val -33165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Ok, </a:t>
            </a:r>
            <a:r>
              <a:rPr lang="de-DE" dirty="0" err="1">
                <a:solidFill>
                  <a:schemeClr val="tx1"/>
                </a:solidFill>
              </a:rPr>
              <a:t>thxbye</a:t>
            </a:r>
            <a:r>
              <a:rPr lang="de-DE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4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Some things we might be able to cover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8221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3d hardware work (abridged)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also:</a:t>
            </a:r>
          </a:p>
          <a:p>
            <a:pPr lvl="1"/>
            <a:r>
              <a:rPr lang="de-DE" dirty="0" err="1"/>
              <a:t>Choose</a:t>
            </a:r>
            <a:r>
              <a:rPr lang="de-DE" dirty="0"/>
              <a:t> different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lighting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1"/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fancy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, like </a:t>
            </a:r>
            <a:r>
              <a:rPr lang="de-DE" dirty="0" err="1"/>
              <a:t>wobbling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24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3d hardware work </a:t>
            </a:r>
            <a:r>
              <a:rPr lang="en-US" dirty="0">
                <a:solidFill>
                  <a:prstClr val="black"/>
                </a:solidFill>
              </a:rPr>
              <a:t>(abridged)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People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pPr lvl="1"/>
            <a:r>
              <a:rPr lang="de-DE" dirty="0"/>
              <a:t>Move </a:t>
            </a:r>
            <a:r>
              <a:rPr lang="de-DE" dirty="0" err="1"/>
              <a:t>vertices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separately</a:t>
            </a:r>
            <a:endParaRPr lang="de-DE" dirty="0"/>
          </a:p>
          <a:p>
            <a:pPr lvl="1"/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cool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texture</a:t>
            </a:r>
            <a:r>
              <a:rPr lang="de-DE" dirty="0"/>
              <a:t> </a:t>
            </a:r>
            <a:r>
              <a:rPr lang="de-DE" dirty="0" err="1"/>
              <a:t>effects</a:t>
            </a:r>
            <a:endParaRPr lang="de-DE" dirty="0"/>
          </a:p>
          <a:p>
            <a:pPr lvl="1"/>
            <a:r>
              <a:rPr lang="de-DE" dirty="0"/>
              <a:t>Do </a:t>
            </a:r>
            <a:r>
              <a:rPr lang="de-DE" dirty="0" err="1"/>
              <a:t>procedural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OF MATH!!!</a:t>
            </a:r>
          </a:p>
        </p:txBody>
      </p:sp>
    </p:spTree>
    <p:extLst>
      <p:ext uri="{BB962C8B-B14F-4D97-AF65-F5344CB8AC3E}">
        <p14:creationId xmlns:p14="http://schemas.microsoft.com/office/powerpoint/2010/main" val="15463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3d hardware work </a:t>
            </a:r>
            <a:r>
              <a:rPr lang="en-US" dirty="0">
                <a:solidFill>
                  <a:prstClr val="black"/>
                </a:solidFill>
              </a:rPr>
              <a:t>(abridged)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SHADERS WERE BORN!</a:t>
            </a:r>
          </a:p>
        </p:txBody>
      </p:sp>
    </p:spTree>
    <p:extLst>
      <p:ext uri="{BB962C8B-B14F-4D97-AF65-F5344CB8AC3E}">
        <p14:creationId xmlns:p14="http://schemas.microsoft.com/office/powerpoint/2010/main" val="18691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3d hardware work (abridged)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Shaders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in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Vertex </a:t>
            </a:r>
            <a:r>
              <a:rPr lang="de-DE" dirty="0" err="1"/>
              <a:t>shader</a:t>
            </a:r>
            <a:endParaRPr lang="de-DE" dirty="0"/>
          </a:p>
          <a:p>
            <a:pPr lvl="1"/>
            <a:r>
              <a:rPr lang="de-DE" dirty="0"/>
              <a:t>Fragment </a:t>
            </a:r>
            <a:r>
              <a:rPr lang="de-DE" dirty="0" err="1"/>
              <a:t>shader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436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/>
              <a:t>Shader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on </a:t>
            </a:r>
            <a:r>
              <a:rPr lang="de-DE" dirty="0" err="1"/>
              <a:t>screen</a:t>
            </a:r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like:</a:t>
            </a:r>
          </a:p>
          <a:p>
            <a:pPr lvl="1"/>
            <a:r>
              <a:rPr lang="de-DE" dirty="0"/>
              <a:t>Vertex </a:t>
            </a:r>
            <a:r>
              <a:rPr lang="de-DE" dirty="0" err="1"/>
              <a:t>displacement</a:t>
            </a:r>
            <a:endParaRPr lang="de-DE" dirty="0"/>
          </a:p>
          <a:p>
            <a:pPr lvl="1"/>
            <a:r>
              <a:rPr lang="de-DE" dirty="0" err="1"/>
              <a:t>Precalculation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fragment</a:t>
            </a:r>
            <a:r>
              <a:rPr lang="de-DE" dirty="0"/>
              <a:t> </a:t>
            </a:r>
            <a:r>
              <a:rPr lang="de-DE" dirty="0" err="1"/>
              <a:t>shader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952500" y="4057650"/>
            <a:ext cx="922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v2f</a:t>
            </a:r>
            <a:r>
              <a:rPr lang="en-US" dirty="0">
                <a:latin typeface="Consolas" panose="020B0609020204030204" pitchFamily="49" charset="0"/>
              </a:rPr>
              <a:t> vert 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vertexData</a:t>
            </a:r>
            <a:r>
              <a:rPr lang="en-US" dirty="0">
                <a:latin typeface="Consolas" panose="020B0609020204030204" pitchFamily="49" charset="0"/>
              </a:rPr>
              <a:t> v)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v2f o;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o.vertex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mul</a:t>
            </a:r>
            <a:r>
              <a:rPr lang="en-US" dirty="0">
                <a:latin typeface="Consolas" panose="020B0609020204030204" pitchFamily="49" charset="0"/>
              </a:rPr>
              <a:t>(MVP_MATRIX, </a:t>
            </a:r>
            <a:r>
              <a:rPr lang="en-US" dirty="0" err="1">
                <a:latin typeface="Consolas" panose="020B0609020204030204" pitchFamily="49" charset="0"/>
              </a:rPr>
              <a:t>v.vertex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o.uv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v.uv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 o;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952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</a:t>
            </a:r>
            <a:r>
              <a:rPr lang="en-US" dirty="0" err="1"/>
              <a:t>Shader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Converts</a:t>
            </a:r>
            <a:r>
              <a:rPr lang="de-DE" dirty="0"/>
              <a:t> „Fragments“ </a:t>
            </a:r>
            <a:r>
              <a:rPr lang="de-DE" dirty="0" err="1"/>
              <a:t>to</a:t>
            </a:r>
            <a:r>
              <a:rPr lang="de-DE" dirty="0"/>
              <a:t> final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on </a:t>
            </a:r>
            <a:r>
              <a:rPr lang="de-DE" dirty="0" err="1"/>
              <a:t>screen</a:t>
            </a:r>
            <a:endParaRPr lang="de-DE" dirty="0"/>
          </a:p>
          <a:p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on:</a:t>
            </a:r>
          </a:p>
          <a:p>
            <a:pPr lvl="1"/>
            <a:r>
              <a:rPr lang="de-DE" dirty="0" err="1"/>
              <a:t>Textures</a:t>
            </a:r>
            <a:endParaRPr lang="de-DE" dirty="0"/>
          </a:p>
          <a:p>
            <a:pPr lvl="1"/>
            <a:r>
              <a:rPr lang="de-DE" dirty="0"/>
              <a:t>Vertex Colors</a:t>
            </a:r>
          </a:p>
          <a:p>
            <a:pPr lvl="1"/>
            <a:r>
              <a:rPr lang="de-DE" dirty="0" err="1"/>
              <a:t>Math</a:t>
            </a:r>
            <a:endParaRPr lang="de-DE" dirty="0"/>
          </a:p>
          <a:p>
            <a:pPr lvl="1"/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shader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952500" y="4699635"/>
            <a:ext cx="922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fixed4</a:t>
            </a:r>
            <a:r>
              <a:rPr lang="en-US" dirty="0">
                <a:latin typeface="Consolas" panose="020B0609020204030204" pitchFamily="49" charset="0"/>
              </a:rPr>
              <a:t> frag 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v2f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: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SV_Target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fixed4</a:t>
            </a:r>
            <a:r>
              <a:rPr lang="en-US" dirty="0">
                <a:latin typeface="Consolas" panose="020B0609020204030204" pitchFamily="49" charset="0"/>
              </a:rPr>
              <a:t> col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tex2D</a:t>
            </a:r>
            <a:r>
              <a:rPr lang="en-US" dirty="0">
                <a:latin typeface="Consolas" panose="020B0609020204030204" pitchFamily="49" charset="0"/>
              </a:rPr>
              <a:t>(_Texture, </a:t>
            </a:r>
            <a:r>
              <a:rPr lang="en-US" dirty="0" err="1">
                <a:latin typeface="Consolas" panose="020B0609020204030204" pitchFamily="49" charset="0"/>
              </a:rPr>
              <a:t>i.uv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 col;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244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exactly does 3d hardware work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4400" dirty="0" err="1"/>
              <a:t>Thats</a:t>
            </a:r>
            <a:r>
              <a:rPr lang="de-DE" sz="4400" dirty="0"/>
              <a:t> it</a:t>
            </a:r>
            <a:r>
              <a:rPr lang="de-DE" sz="4400" dirty="0" smtClean="0"/>
              <a:t>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8625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4400" dirty="0" err="1"/>
              <a:t>Questions</a:t>
            </a:r>
            <a:r>
              <a:rPr lang="de-DE" sz="4400" dirty="0"/>
              <a:t>?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Assignment!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Find cool </a:t>
            </a:r>
            <a:r>
              <a:rPr lang="de-DE" dirty="0" err="1"/>
              <a:t>effects</a:t>
            </a:r>
            <a:r>
              <a:rPr lang="de-DE" dirty="0"/>
              <a:t> in </a:t>
            </a:r>
            <a:r>
              <a:rPr lang="de-DE" dirty="0" err="1"/>
              <a:t>games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own</a:t>
            </a:r>
            <a:endParaRPr lang="de-DE" dirty="0" smtClean="0"/>
          </a:p>
          <a:p>
            <a:r>
              <a:rPr lang="de-DE" dirty="0" err="1" smtClean="0"/>
              <a:t>We‘re</a:t>
            </a:r>
            <a:r>
              <a:rPr lang="de-DE" dirty="0" smtClean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 smtClean="0"/>
              <a:t>done</a:t>
            </a:r>
            <a:endParaRPr lang="de-DE" dirty="0"/>
          </a:p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15 </a:t>
            </a:r>
            <a:r>
              <a:rPr lang="de-DE" dirty="0" err="1" smtClean="0"/>
              <a:t>Minutes</a:t>
            </a:r>
            <a:r>
              <a:rPr lang="de-DE" dirty="0" smtClean="0"/>
              <a:t>!</a:t>
            </a:r>
          </a:p>
          <a:p>
            <a:r>
              <a:rPr lang="de-DE" dirty="0" smtClean="0"/>
              <a:t>GO!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72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98" y="746621"/>
            <a:ext cx="8279604" cy="5668666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2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3" y="654949"/>
            <a:ext cx="6923714" cy="563057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9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0" y="755008"/>
            <a:ext cx="10637020" cy="514122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92" y="620785"/>
            <a:ext cx="8788016" cy="5708132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33" y="679510"/>
            <a:ext cx="7245134" cy="5323236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1036</Words>
  <Application>Microsoft Office PowerPoint</Application>
  <PresentationFormat>Breitbild</PresentationFormat>
  <Paragraphs>204</Paragraphs>
  <Slides>48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Office</vt:lpstr>
      <vt:lpstr>PowerPoint-Präsentation</vt:lpstr>
      <vt:lpstr>Introduction to Shader development</vt:lpstr>
      <vt:lpstr>About myself</vt:lpstr>
      <vt:lpstr>About myself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About this course</vt:lpstr>
      <vt:lpstr>About this course</vt:lpstr>
      <vt:lpstr>Possible Takeaways for you</vt:lpstr>
      <vt:lpstr>Possible Takeaways for your team</vt:lpstr>
      <vt:lpstr>What do you need</vt:lpstr>
      <vt:lpstr>What about you?</vt:lpstr>
      <vt:lpstr>Structure</vt:lpstr>
      <vt:lpstr>What is a GPU and why do we need it? aka: a brief history of graphics hardware</vt:lpstr>
      <vt:lpstr>What is a GPU and why do we need it? aka: a brief history of graphics hardware</vt:lpstr>
      <vt:lpstr>What is a GPU and why do we need it? aka: a brief history of graphics hardware</vt:lpstr>
      <vt:lpstr>What is a GPU and why do we need it? aka: a brief history of graphics hardware</vt:lpstr>
      <vt:lpstr>What is a GPU and why do we need it? aka: a brief history of graphics hardware</vt:lpstr>
      <vt:lpstr>What is a GPU and why do we need it? aka: a brief history of graphics hardware</vt:lpstr>
      <vt:lpstr>What is a GPU and why do we need it? aka: a brief history of graphics hardware</vt:lpstr>
      <vt:lpstr>What is a GPU and why do we need it? aka: a brief history of graphics hardware</vt:lpstr>
      <vt:lpstr>What is a GPU and why do we need it? aka: a brief history of graphics hardware</vt:lpstr>
      <vt:lpstr>What is a GPU and why do we need it? aka: a brief history of graphics hardware</vt:lpstr>
      <vt:lpstr>What is a GPU and why do we need it? aka: a brief history of graphics hardware</vt:lpstr>
      <vt:lpstr>Well… Actually</vt:lpstr>
      <vt:lpstr>PowerPoint-Präsentation</vt:lpstr>
      <vt:lpstr>What is a GPU and why do we need it? aka: a brief history of graphics hardware</vt:lpstr>
      <vt:lpstr>What is a GPU and why do we need it? aka: a brief history of graphics hardware</vt:lpstr>
      <vt:lpstr>How does 3d hardware work (abridged)</vt:lpstr>
      <vt:lpstr>How exactly does 3d hardware work</vt:lpstr>
      <vt:lpstr>How does 3d hardware work (abridged)</vt:lpstr>
      <vt:lpstr>How does 3d hardware work (abridged)</vt:lpstr>
      <vt:lpstr>How does 3d hardware work (abridged)</vt:lpstr>
      <vt:lpstr>How does 3d hardware work (abridged)</vt:lpstr>
      <vt:lpstr>How does does 3d hardware work (abridged)</vt:lpstr>
      <vt:lpstr>How does 3d hardware work (abridged)</vt:lpstr>
      <vt:lpstr>How does 3d hardware work (abridged)</vt:lpstr>
      <vt:lpstr>How does 3d hardware work (abridged)</vt:lpstr>
      <vt:lpstr>How does 3d hardware work (abridged)</vt:lpstr>
      <vt:lpstr>Vertex Shader</vt:lpstr>
      <vt:lpstr>Fragment Shader</vt:lpstr>
      <vt:lpstr>How exactly does 3d hardware work</vt:lpstr>
      <vt:lpstr>PowerPoint-Präsentation</vt:lpstr>
      <vt:lpstr>Assignment!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Shader development</dc:title>
  <dc:creator>Paul</dc:creator>
  <cp:lastModifiedBy>paul_nasdalack</cp:lastModifiedBy>
  <cp:revision>48</cp:revision>
  <dcterms:created xsi:type="dcterms:W3CDTF">2016-09-05T11:45:06Z</dcterms:created>
  <dcterms:modified xsi:type="dcterms:W3CDTF">2020-12-28T13:25:14Z</dcterms:modified>
</cp:coreProperties>
</file>